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63" r:id="rId3"/>
  </p:sldMasterIdLst>
  <p:notesMasterIdLst>
    <p:notesMasterId r:id="rId17"/>
  </p:notesMasterIdLst>
  <p:handoutMasterIdLst>
    <p:handoutMasterId r:id="rId18"/>
  </p:handoutMasterIdLst>
  <p:sldIdLst>
    <p:sldId id="256" r:id="rId4"/>
    <p:sldId id="287" r:id="rId5"/>
    <p:sldId id="399" r:id="rId6"/>
    <p:sldId id="283" r:id="rId7"/>
    <p:sldId id="407" r:id="rId8"/>
    <p:sldId id="306" r:id="rId9"/>
    <p:sldId id="408" r:id="rId10"/>
    <p:sldId id="269" r:id="rId11"/>
    <p:sldId id="410" r:id="rId12"/>
    <p:sldId id="413" r:id="rId13"/>
    <p:sldId id="412" r:id="rId14"/>
    <p:sldId id="411" r:id="rId15"/>
    <p:sldId id="291" r:id="rId16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C93B"/>
    <a:srgbClr val="83CC3B"/>
    <a:srgbClr val="7DCC3B"/>
    <a:srgbClr val="7DD03B"/>
    <a:srgbClr val="80C03B"/>
    <a:srgbClr val="6FAE30"/>
    <a:srgbClr val="72C000"/>
    <a:srgbClr val="E58955"/>
    <a:srgbClr val="085D8B"/>
    <a:srgbClr val="98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59" autoAdjust="0"/>
    <p:restoredTop sz="86396" autoAdjust="0"/>
  </p:normalViewPr>
  <p:slideViewPr>
    <p:cSldViewPr snapToGrid="0" snapToObjects="1">
      <p:cViewPr varScale="1">
        <p:scale>
          <a:sx n="173" d="100"/>
          <a:sy n="173" d="100"/>
        </p:scale>
        <p:origin x="192" y="6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jornnystedt:AWABI:Teaching:PhDAdvisoryProgram:AdvisoryProgramGrandMeetings:GrandMeeting2015june:Eval:Evaluation_%20Bioinformatics%20Advisory%20Grand%20Meeting%20June%2017-18,%202015%20summar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9"/>
    </mc:Choice>
    <mc:Fallback>
      <c:style val="29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b="1"/>
              <a:t>The</a:t>
            </a:r>
            <a:r>
              <a:rPr lang="en-US" b="1" baseline="0"/>
              <a:t> Swedish Bioinformatics Advisory Program</a:t>
            </a:r>
            <a:br>
              <a:rPr lang="en-US" b="1" baseline="0"/>
            </a:br>
            <a:r>
              <a:rPr lang="en-US" sz="1400" b="1" baseline="0"/>
              <a:t>Student evaluation</a:t>
            </a:r>
            <a:endParaRPr lang="en-US" b="1"/>
          </a:p>
        </c:rich>
      </c:tx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invertIfNegative val="0"/>
          <c:cat>
            <c:strRef>
              <c:f>'Form Responses 1'!$A$32:$A$36</c:f>
              <c:strCache>
                <c:ptCount val="5"/>
                <c:pt idx="0">
                  <c:v>Overall rating of the Advisory Program</c:v>
                </c:pt>
                <c:pt idx="1">
                  <c:v>Impact on the efficacy of your research</c:v>
                </c:pt>
                <c:pt idx="2">
                  <c:v>Impact on the scientific value of your research</c:v>
                </c:pt>
                <c:pt idx="3">
                  <c:v>Impact on the technical level of your research</c:v>
                </c:pt>
                <c:pt idx="4">
                  <c:v>In favour of SciLifeLab continuing this program</c:v>
                </c:pt>
              </c:strCache>
            </c:strRef>
          </c:cat>
          <c:val>
            <c:numRef>
              <c:f>'Form Responses 1'!$B$32:$B$36</c:f>
              <c:numCache>
                <c:formatCode>0.0</c:formatCode>
                <c:ptCount val="5"/>
                <c:pt idx="0">
                  <c:v>4.8</c:v>
                </c:pt>
                <c:pt idx="1">
                  <c:v>4.5</c:v>
                </c:pt>
                <c:pt idx="2">
                  <c:v>3.6</c:v>
                </c:pt>
                <c:pt idx="3">
                  <c:v>4.4000000000000004</c:v>
                </c:pt>
                <c:pt idx="4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09-514D-8F86-39470BE0DF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923084352"/>
        <c:axId val="-923069952"/>
      </c:barChart>
      <c:catAx>
        <c:axId val="-9230843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sv-SE"/>
          </a:p>
        </c:txPr>
        <c:crossAx val="-923069952"/>
        <c:crosses val="autoZero"/>
        <c:auto val="1"/>
        <c:lblAlgn val="ctr"/>
        <c:lblOffset val="100"/>
        <c:noMultiLvlLbl val="0"/>
      </c:catAx>
      <c:valAx>
        <c:axId val="-923069952"/>
        <c:scaling>
          <c:orientation val="minMax"/>
          <c:max val="5"/>
        </c:scaling>
        <c:delete val="0"/>
        <c:axPos val="b"/>
        <c:majorGridlines/>
        <c:numFmt formatCode="0" sourceLinked="0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sv-SE"/>
          </a:p>
        </c:txPr>
        <c:crossAx val="-923084352"/>
        <c:crosses val="max"/>
        <c:crossBetween val="between"/>
        <c:majorUnit val="1"/>
        <c:minorUnit val="0.2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74F7A-7E9A-284C-862E-93FF3057F9D4}" type="datetimeFigureOut">
              <a:rPr lang="sv-SE" smtClean="0"/>
              <a:pPr/>
              <a:t>2020-06-12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71588-F2A8-A643-B22F-D4A70206AF24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88883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EA143-2B35-2D44-801D-B2B300A5C45C}" type="datetimeFigureOut">
              <a:rPr lang="sv-SE" smtClean="0"/>
              <a:pPr/>
              <a:t>2020-06-12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B98E5-D66D-9B4F-88E4-9A1EDF31C5AA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850995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5771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44795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7817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Zettabyte</a:t>
            </a:r>
            <a:r>
              <a:rPr lang="en-US" dirty="0"/>
              <a:t>:</a:t>
            </a:r>
            <a:r>
              <a:rPr lang="en-US" baseline="0" dirty="0"/>
              <a:t> 10^21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7062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39025-DC1B-A24F-AD27-8D7FD582F6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94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8206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5843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86AA-7580-F842-83FA-C50E2B51FCFD}" type="datetime1">
              <a:rPr lang="sv-SE" smtClean="0"/>
              <a:pPr/>
              <a:t>2020-06-12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endParaRPr lang="sv-SE" dirty="0"/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639E-0CBF-9D4F-A0BA-59D31147FEB2}" type="datetime1">
              <a:rPr lang="sv-SE" smtClean="0"/>
              <a:pPr/>
              <a:t>2020-06-12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E68B-AA29-4F4A-8F77-CB89B298E5B3}" type="datetime1">
              <a:rPr lang="sv-SE" smtClean="0"/>
              <a:pPr/>
              <a:t>2020-06-12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7A03-BAA6-2E42-929A-DDE164447BB8}" type="datetime1">
              <a:rPr lang="sv-SE" smtClean="0"/>
              <a:pPr/>
              <a:t>2020-06-12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826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2020-06-12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sv-SE" dirty="0"/>
              <a:t>Klicka här för att ändra format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2020-06-12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5912A5B3-F70C-C041-8E9F-31DE6412BBEC}" type="datetime1">
              <a:rPr lang="sv-SE" smtClean="0"/>
              <a:pPr/>
              <a:t>2020-06-12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97DED537-10C4-8C40-8E87-51060FF45365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66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2020-06-12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vid19dataportal.se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81/plosbiology/article?id=info:doi/10.1371/journal.pbio.100219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hyperlink" Target="http://www.nature.com/articles/npjbcancer201622" TargetMode="External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lifelab.se/education/mentorship/the-swedish-bioinformatics-advisory-progra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1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 dirty="0"/>
              <a:t>Health and </a:t>
            </a:r>
            <a:r>
              <a:rPr lang="sv-SE" dirty="0" err="1"/>
              <a:t>biodiversity</a:t>
            </a:r>
            <a:r>
              <a:rPr lang="sv-SE" dirty="0"/>
              <a:t> in the era </a:t>
            </a:r>
            <a:r>
              <a:rPr lang="sv-SE" dirty="0" err="1"/>
              <a:t>of</a:t>
            </a:r>
            <a:r>
              <a:rPr lang="sv-SE" dirty="0"/>
              <a:t> data-driven research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2522" y="6171380"/>
            <a:ext cx="1410540" cy="5426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553D78-A96E-EF4E-92FD-507A653CE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28"/>
            <a:ext cx="9144000" cy="68482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787" y="351149"/>
            <a:ext cx="5448108" cy="572089"/>
          </a:xfrm>
        </p:spPr>
        <p:txBody>
          <a:bodyPr>
            <a:normAutofit/>
          </a:bodyPr>
          <a:lstStyle/>
          <a:p>
            <a:r>
              <a:rPr lang="en-US" sz="2500" dirty="0"/>
              <a:t>RaukR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0DE63-DA0A-514D-A0D6-C48D0C1C1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946" y="1018931"/>
            <a:ext cx="106680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4E84C-019A-2F4D-B264-E5CB66477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387" y="2361044"/>
            <a:ext cx="6325359" cy="42449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020BF6-D2C3-AC49-BEA6-A6B2E5441F70}"/>
              </a:ext>
            </a:extLst>
          </p:cNvPr>
          <p:cNvSpPr txBox="1"/>
          <p:nvPr/>
        </p:nvSpPr>
        <p:spPr>
          <a:xfrm>
            <a:off x="318787" y="1137139"/>
            <a:ext cx="50577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/>
              <a:t>Advanced R for Bioinformatics Summer School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600"/>
              <a:t>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600"/>
              <a:t>Some focus on bioinformatics related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600"/>
              <a:t>International</a:t>
            </a:r>
          </a:p>
        </p:txBody>
      </p:sp>
    </p:spTree>
    <p:extLst>
      <p:ext uri="{BB962C8B-B14F-4D97-AF65-F5344CB8AC3E}">
        <p14:creationId xmlns:p14="http://schemas.microsoft.com/office/powerpoint/2010/main" val="263578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787" y="351149"/>
            <a:ext cx="5448108" cy="572089"/>
          </a:xfrm>
        </p:spPr>
        <p:txBody>
          <a:bodyPr>
            <a:normAutofit/>
          </a:bodyPr>
          <a:lstStyle/>
          <a:p>
            <a:r>
              <a:rPr lang="en-US" sz="2500" dirty="0"/>
              <a:t>SweGen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F3FECE7-62F9-204C-9610-B3E263CA7E64}"/>
              </a:ext>
            </a:extLst>
          </p:cNvPr>
          <p:cNvSpPr txBox="1">
            <a:spLocks/>
          </p:cNvSpPr>
          <p:nvPr/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ED537-10C4-8C40-8E87-51060FF45365}" type="slidenum">
              <a:rPr lang="sv-SE" smtClean="0"/>
              <a:pPr/>
              <a:t>11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3F3D5-3F09-FE40-B5A8-6346A79E44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50" y="1034053"/>
            <a:ext cx="993533" cy="1583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32FB37-5D6D-2C48-9C7E-5AFD011AE835}"/>
              </a:ext>
            </a:extLst>
          </p:cNvPr>
          <p:cNvSpPr txBox="1"/>
          <p:nvPr/>
        </p:nvSpPr>
        <p:spPr>
          <a:xfrm>
            <a:off x="621782" y="1283291"/>
            <a:ext cx="4140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SweGen</a:t>
            </a:r>
            <a:r>
              <a:rPr lang="en-US" sz="1600" b="1" dirty="0"/>
              <a:t> Variant Frequency Database</a:t>
            </a:r>
          </a:p>
          <a:p>
            <a:pPr marL="285750" indent="-285750">
              <a:buFontTx/>
              <a:buChar char="•"/>
            </a:pPr>
            <a:r>
              <a:rPr lang="en-US" sz="1600" dirty="0"/>
              <a:t>950 twin registry + 50 Northern Sweden </a:t>
            </a:r>
          </a:p>
          <a:p>
            <a:pPr marL="285750" indent="-285750">
              <a:buFontTx/>
              <a:buChar char="•"/>
            </a:pPr>
            <a:r>
              <a:rPr lang="en-US" sz="1600" dirty="0"/>
              <a:t>WGS (30X)</a:t>
            </a:r>
          </a:p>
          <a:p>
            <a:pPr marL="285750" indent="-285750">
              <a:buFontTx/>
              <a:buChar char="•"/>
            </a:pPr>
            <a:r>
              <a:rPr lang="en-US" sz="1600" dirty="0" err="1"/>
              <a:t>ExAC</a:t>
            </a:r>
            <a:r>
              <a:rPr lang="en-US" sz="1600" dirty="0"/>
              <a:t> browser interface</a:t>
            </a:r>
          </a:p>
          <a:p>
            <a:pPr marL="285750" indent="-285750">
              <a:buFontTx/>
              <a:buChar char="•"/>
            </a:pPr>
            <a:r>
              <a:rPr lang="en-US" sz="1600" dirty="0"/>
              <a:t>Data Beacon</a:t>
            </a:r>
          </a:p>
          <a:p>
            <a:pPr marL="285750" indent="-285750">
              <a:buFontTx/>
              <a:buChar char="•"/>
            </a:pPr>
            <a:r>
              <a:rPr lang="en-US" sz="1600" dirty="0"/>
              <a:t>Full SNP frequency table download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B866A9-77EF-004E-89A3-CB860EEAFB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2" y="2852951"/>
            <a:ext cx="6606361" cy="3742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5E63F0-0CEA-4747-984A-027708EF4B4E}"/>
              </a:ext>
            </a:extLst>
          </p:cNvPr>
          <p:cNvSpPr txBox="1"/>
          <p:nvPr/>
        </p:nvSpPr>
        <p:spPr>
          <a:xfrm>
            <a:off x="6788565" y="5358009"/>
            <a:ext cx="21090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Funding: SciLifeLab</a:t>
            </a:r>
          </a:p>
          <a:p>
            <a:r>
              <a:rPr lang="en-US" sz="1200" dirty="0"/>
              <a:t>Sequencing: NGI</a:t>
            </a:r>
          </a:p>
          <a:p>
            <a:r>
              <a:rPr lang="en-US" sz="1200" dirty="0"/>
              <a:t>Variant calling: NGI</a:t>
            </a:r>
          </a:p>
          <a:p>
            <a:r>
              <a:rPr lang="en-US" sz="1200" dirty="0"/>
              <a:t>QC: NBIS</a:t>
            </a:r>
          </a:p>
          <a:p>
            <a:r>
              <a:rPr lang="en-US" sz="1200" dirty="0"/>
              <a:t>Data access interface: NBIS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0F036-B382-A446-B6FF-1B935F20DABC}"/>
              </a:ext>
            </a:extLst>
          </p:cNvPr>
          <p:cNvSpPr txBox="1"/>
          <p:nvPr/>
        </p:nvSpPr>
        <p:spPr>
          <a:xfrm>
            <a:off x="6158288" y="2738549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swefreq.nbis.se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29397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787" y="351149"/>
            <a:ext cx="5448108" cy="572089"/>
          </a:xfrm>
        </p:spPr>
        <p:txBody>
          <a:bodyPr>
            <a:normAutofit/>
          </a:bodyPr>
          <a:lstStyle/>
          <a:p>
            <a:r>
              <a:rPr lang="en-US" sz="2500" dirty="0"/>
              <a:t>Covid19Portal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59A89-B5C1-5848-AD87-04F60268C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7" y="1068937"/>
            <a:ext cx="5615707" cy="5548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A08A6F-1C60-D147-82AD-CE47FE9A0A89}"/>
              </a:ext>
            </a:extLst>
          </p:cNvPr>
          <p:cNvSpPr txBox="1"/>
          <p:nvPr/>
        </p:nvSpPr>
        <p:spPr>
          <a:xfrm>
            <a:off x="5781675" y="6101861"/>
            <a:ext cx="2105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>
                <a:hlinkClick r:id="rId3"/>
              </a:rPr>
              <a:t>https://covid19dataportal.se/</a:t>
            </a:r>
            <a:endParaRPr lang="sv-SE" sz="1200"/>
          </a:p>
        </p:txBody>
      </p:sp>
    </p:spTree>
    <p:extLst>
      <p:ext uri="{BB962C8B-B14F-4D97-AF65-F5344CB8AC3E}">
        <p14:creationId xmlns:p14="http://schemas.microsoft.com/office/powerpoint/2010/main" val="3958532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85" y="476672"/>
            <a:ext cx="8543861" cy="635149"/>
          </a:xfrm>
        </p:spPr>
        <p:txBody>
          <a:bodyPr/>
          <a:lstStyle/>
          <a:p>
            <a:r>
              <a:rPr lang="en-US" dirty="0"/>
              <a:t>Thanks for listening!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5222" y="5344051"/>
            <a:ext cx="2632447" cy="1402987"/>
          </a:xfrm>
          <a:prstGeom prst="rect">
            <a:avLst/>
          </a:prstGeom>
        </p:spPr>
      </p:pic>
      <p:pic>
        <p:nvPicPr>
          <p:cNvPr id="3" name="Picture 2" descr="NBISstaff20160926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323" y="1245385"/>
            <a:ext cx="8553263" cy="40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83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5154112" y="2311400"/>
            <a:ext cx="487362" cy="1828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4758425" y="2108200"/>
            <a:ext cx="565560" cy="18276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4356100" y="1857112"/>
            <a:ext cx="603584" cy="19263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234034" y="1822360"/>
            <a:ext cx="1337966" cy="180869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69" y="329767"/>
            <a:ext cx="8543861" cy="635149"/>
          </a:xfrm>
        </p:spPr>
        <p:txBody>
          <a:bodyPr/>
          <a:lstStyle/>
          <a:p>
            <a:r>
              <a:rPr lang="en-US" dirty="0"/>
              <a:t>SciLifeLab platforms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7435" y="1805940"/>
            <a:ext cx="1608502" cy="18194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877187" y="1808711"/>
            <a:ext cx="1994524" cy="17930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734010" y="1805940"/>
            <a:ext cx="1395278" cy="18194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4620" y="1087342"/>
            <a:ext cx="7776864" cy="5869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SciLifeLab national service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696" y="1891680"/>
            <a:ext cx="1819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National Genomics Infrastructure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1203" y="1861857"/>
            <a:ext cx="1994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National Bioinformatics Infrastructure</a:t>
            </a:r>
          </a:p>
          <a:p>
            <a:r>
              <a:rPr lang="en-US" sz="2000" dirty="0"/>
              <a:t>Sweden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24347" y="3197916"/>
            <a:ext cx="1362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Bengt</a:t>
            </a:r>
            <a:r>
              <a:rPr lang="en-US" sz="1400" dirty="0"/>
              <a:t> </a:t>
            </a:r>
            <a:r>
              <a:rPr lang="en-US" sz="1400" dirty="0" err="1"/>
              <a:t>Persson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684597" y="1921215"/>
            <a:ext cx="1994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Clinical Diagnostics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974682" y="1187946"/>
            <a:ext cx="0" cy="473813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an 21"/>
          <p:cNvSpPr/>
          <p:nvPr/>
        </p:nvSpPr>
        <p:spPr>
          <a:xfrm>
            <a:off x="8015727" y="2901844"/>
            <a:ext cx="792014" cy="72921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n 24"/>
          <p:cNvSpPr/>
          <p:nvPr/>
        </p:nvSpPr>
        <p:spPr>
          <a:xfrm>
            <a:off x="8168127" y="3054244"/>
            <a:ext cx="792014" cy="72921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n 25"/>
          <p:cNvSpPr/>
          <p:nvPr/>
        </p:nvSpPr>
        <p:spPr>
          <a:xfrm>
            <a:off x="8320527" y="3206644"/>
            <a:ext cx="792014" cy="72921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958925" y="4229900"/>
            <a:ext cx="1306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Computer resources free for Swedish researchers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43499" y="1891680"/>
            <a:ext cx="978329" cy="5869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SNIC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8002" y="3505693"/>
            <a:ext cx="1022339" cy="10223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34034" y="1947797"/>
            <a:ext cx="1619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Single-cell Biology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8002" y="4614811"/>
            <a:ext cx="1259014" cy="671003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2E72966-26A5-3C4C-9F13-1A2B046AEE88}"/>
              </a:ext>
            </a:extLst>
          </p:cNvPr>
          <p:cNvSpPr/>
          <p:nvPr/>
        </p:nvSpPr>
        <p:spPr>
          <a:xfrm>
            <a:off x="8074969" y="1093104"/>
            <a:ext cx="978329" cy="5869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VR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F2E59B2-8525-EA42-91B4-17F5DA845B55}"/>
              </a:ext>
            </a:extLst>
          </p:cNvPr>
          <p:cNvGrpSpPr/>
          <p:nvPr/>
        </p:nvGrpSpPr>
        <p:grpSpPr>
          <a:xfrm>
            <a:off x="415915" y="3935858"/>
            <a:ext cx="1919813" cy="2762802"/>
            <a:chOff x="2123728" y="808039"/>
            <a:chExt cx="4392488" cy="5709237"/>
          </a:xfrm>
        </p:grpSpPr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96A50580-6F14-674B-B799-98067091D0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6438" y="808039"/>
              <a:ext cx="166197" cy="360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2295" tIns="41148" rIns="82295" bIns="41148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pic>
          <p:nvPicPr>
            <p:cNvPr id="38" name="Picture 37" descr="SverigeKarta_NY_Orginal.png">
              <a:extLst>
                <a:ext uri="{FF2B5EF4-FFF2-40B4-BE49-F238E27FC236}">
                  <a16:creationId xmlns:a16="http://schemas.microsoft.com/office/drawing/2014/main" id="{46C952E8-68C5-D047-8D01-4B6CC2262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123728" y="976546"/>
              <a:ext cx="4392488" cy="5540730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927F253-A2DC-6D45-8CAD-0DF36CF3D39F}"/>
                </a:ext>
              </a:extLst>
            </p:cNvPr>
            <p:cNvSpPr/>
            <p:nvPr/>
          </p:nvSpPr>
          <p:spPr>
            <a:xfrm rot="21283514">
              <a:off x="2507480" y="4380140"/>
              <a:ext cx="1743349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57B93A1-C2BF-7D41-B7A3-4D1F1354B63B}"/>
                </a:ext>
              </a:extLst>
            </p:cNvPr>
            <p:cNvSpPr/>
            <p:nvPr/>
          </p:nvSpPr>
          <p:spPr>
            <a:xfrm rot="17678213">
              <a:off x="4109078" y="3021478"/>
              <a:ext cx="1732473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388AA65-D77B-3443-94E4-AD01E00FE7CE}"/>
                </a:ext>
              </a:extLst>
            </p:cNvPr>
            <p:cNvSpPr/>
            <p:nvPr/>
          </p:nvSpPr>
          <p:spPr>
            <a:xfrm rot="16200000">
              <a:off x="2148825" y="5074006"/>
              <a:ext cx="1196779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ED75B1A-0CA4-E74C-8C14-02BB21FCB760}"/>
                </a:ext>
              </a:extLst>
            </p:cNvPr>
            <p:cNvSpPr/>
            <p:nvPr/>
          </p:nvSpPr>
          <p:spPr>
            <a:xfrm rot="20252314">
              <a:off x="3812575" y="4024628"/>
              <a:ext cx="1121207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5D1EE0D-5CCA-1048-B1B0-04619EEA205D}"/>
                </a:ext>
              </a:extLst>
            </p:cNvPr>
            <p:cNvSpPr/>
            <p:nvPr/>
          </p:nvSpPr>
          <p:spPr>
            <a:xfrm rot="19153928">
              <a:off x="2479442" y="4941672"/>
              <a:ext cx="1983371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B91A0A9-9162-6A4F-A7CC-5066017305F6}"/>
                </a:ext>
              </a:extLst>
            </p:cNvPr>
            <p:cNvSpPr/>
            <p:nvPr/>
          </p:nvSpPr>
          <p:spPr>
            <a:xfrm>
              <a:off x="2627784" y="558924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DCB5635-DA5C-0F49-BFA8-FA5DCB95CB02}"/>
                </a:ext>
              </a:extLst>
            </p:cNvPr>
            <p:cNvSpPr/>
            <p:nvPr/>
          </p:nvSpPr>
          <p:spPr>
            <a:xfrm rot="18537883">
              <a:off x="3441018" y="3230266"/>
              <a:ext cx="2357936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384B4C-406D-2B45-8023-86813BC0C2AF}"/>
                </a:ext>
              </a:extLst>
            </p:cNvPr>
            <p:cNvSpPr/>
            <p:nvPr/>
          </p:nvSpPr>
          <p:spPr>
            <a:xfrm>
              <a:off x="3851920" y="414908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D79610F-6010-2A4C-B49E-2AED0BD296F6}"/>
                </a:ext>
              </a:extLst>
            </p:cNvPr>
            <p:cNvSpPr/>
            <p:nvPr/>
          </p:nvSpPr>
          <p:spPr>
            <a:xfrm>
              <a:off x="5004048" y="2204864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24E3768-BEF3-5044-91C9-25384AE09010}"/>
                </a:ext>
              </a:extLst>
            </p:cNvPr>
            <p:cNvSpPr/>
            <p:nvPr/>
          </p:nvSpPr>
          <p:spPr>
            <a:xfrm>
              <a:off x="4572000" y="3717032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99BFA58-0C70-5D40-989B-5D1AFC39A433}"/>
                </a:ext>
              </a:extLst>
            </p:cNvPr>
            <p:cNvSpPr/>
            <p:nvPr/>
          </p:nvSpPr>
          <p:spPr>
            <a:xfrm>
              <a:off x="4644008" y="342900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C439FBC-39E7-7545-8A24-C343852D25AE}"/>
                </a:ext>
              </a:extLst>
            </p:cNvPr>
            <p:cNvSpPr/>
            <p:nvPr/>
          </p:nvSpPr>
          <p:spPr>
            <a:xfrm>
              <a:off x="2411760" y="450912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09145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7963" y="1257578"/>
            <a:ext cx="727902" cy="1314111"/>
          </a:xfrm>
          <a:prstGeom prst="rect">
            <a:avLst/>
          </a:prstGeom>
          <a:ln>
            <a:solidFill>
              <a:srgbClr val="FFFFFF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99" y="4051806"/>
            <a:ext cx="2190957" cy="1226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999" y="362990"/>
            <a:ext cx="5606719" cy="572089"/>
          </a:xfrm>
        </p:spPr>
        <p:txBody>
          <a:bodyPr>
            <a:normAutofit fontScale="90000"/>
          </a:bodyPr>
          <a:lstStyle/>
          <a:p>
            <a:r>
              <a:rPr lang="en-US" dirty="0"/>
              <a:t>NBIS - Support, Tools and Training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</a:t>
            </a:fld>
            <a:endParaRPr lang="sv-SE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09813" y="1800391"/>
            <a:ext cx="2228901" cy="1140301"/>
            <a:chOff x="1127413" y="1580871"/>
            <a:chExt cx="2228901" cy="1140301"/>
          </a:xfrm>
        </p:grpSpPr>
        <p:sp>
          <p:nvSpPr>
            <p:cNvPr id="6" name="Cloud Callout 5"/>
            <p:cNvSpPr/>
            <p:nvPr/>
          </p:nvSpPr>
          <p:spPr>
            <a:xfrm>
              <a:off x="1127413" y="1580871"/>
              <a:ext cx="2228901" cy="1140301"/>
            </a:xfrm>
            <a:prstGeom prst="cloudCallou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780" y="1811748"/>
              <a:ext cx="391884" cy="784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562" y="1811748"/>
              <a:ext cx="1083363" cy="352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1583" y="1695125"/>
              <a:ext cx="349321" cy="1026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6014241" y="1209573"/>
            <a:ext cx="1083880" cy="1591978"/>
            <a:chOff x="6059125" y="1604419"/>
            <a:chExt cx="1210804" cy="17188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125" y="1656251"/>
              <a:ext cx="654067" cy="130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0890" y="1604419"/>
              <a:ext cx="859039" cy="171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7361" y="3007570"/>
            <a:ext cx="1880679" cy="15401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4312" y="4522079"/>
            <a:ext cx="1786906" cy="17869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702" y="5125904"/>
            <a:ext cx="1936376" cy="11103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3939" y="1268261"/>
            <a:ext cx="1468877" cy="1452911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677659" y="1507441"/>
            <a:ext cx="2486391" cy="30851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Future storage infrastructure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736244" y="1027118"/>
            <a:ext cx="1616540" cy="3108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400 consultations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042911" y="4473009"/>
            <a:ext cx="1964884" cy="50360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30 training events</a:t>
            </a:r>
          </a:p>
          <a:p>
            <a:pPr algn="ctr"/>
            <a:r>
              <a:rPr lang="en-US" sz="1200" dirty="0"/>
              <a:t>500 PhD/post-docs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358563" y="5965345"/>
            <a:ext cx="1845089" cy="3436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 research projects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809022" y="6213896"/>
            <a:ext cx="2120543" cy="31737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Efficient tools and workflows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6571" y="5210342"/>
            <a:ext cx="2615960" cy="3873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publishing and open science</a:t>
            </a:r>
          </a:p>
          <a:p>
            <a:pPr algn="ctr"/>
            <a:r>
              <a:rPr lang="en-US" sz="1200" dirty="0"/>
              <a:t>Secure sharing of sensitive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4645" y="3122084"/>
            <a:ext cx="1204033" cy="1407835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6540161" y="2556499"/>
            <a:ext cx="2365629" cy="4072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&gt;1600 compute projects</a:t>
            </a:r>
          </a:p>
          <a:p>
            <a:pPr algn="ctr"/>
            <a:r>
              <a:rPr lang="en-US" sz="1200" dirty="0"/>
              <a:t>&gt;800 software and databases</a:t>
            </a:r>
          </a:p>
        </p:txBody>
      </p:sp>
    </p:spTree>
    <p:extLst>
      <p:ext uri="{BB962C8B-B14F-4D97-AF65-F5344CB8AC3E}">
        <p14:creationId xmlns:p14="http://schemas.microsoft.com/office/powerpoint/2010/main" val="2574553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86" y="368719"/>
            <a:ext cx="6245313" cy="572089"/>
          </a:xfrm>
        </p:spPr>
        <p:txBody>
          <a:bodyPr>
            <a:normAutofit/>
          </a:bodyPr>
          <a:lstStyle/>
          <a:p>
            <a:r>
              <a:rPr lang="en-US" sz="2500" dirty="0"/>
              <a:t>Evaluation, Research Council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4</a:t>
            </a:fld>
            <a:endParaRPr lang="sv-SE"/>
          </a:p>
        </p:txBody>
      </p:sp>
      <p:sp>
        <p:nvSpPr>
          <p:cNvPr id="4" name="TextBox 3"/>
          <p:cNvSpPr txBox="1"/>
          <p:nvPr/>
        </p:nvSpPr>
        <p:spPr>
          <a:xfrm>
            <a:off x="307886" y="1200288"/>
            <a:ext cx="8290013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SciLifeLab Bioinformatics (NBIS) and Genomics (NGI) were both top-ranked in the most recent VR evaluation.</a:t>
            </a:r>
          </a:p>
          <a:p>
            <a:endParaRPr lang="en-US" dirty="0"/>
          </a:p>
          <a:p>
            <a:r>
              <a:rPr lang="en-US" dirty="0"/>
              <a:t>“NBIS is probably the largest genuinely national and fully established bioinformatics infrastructure in </a:t>
            </a:r>
            <a:r>
              <a:rPr lang="en-US"/>
              <a:t>Europe.” </a:t>
            </a:r>
            <a:br>
              <a:rPr lang="en-US"/>
            </a:br>
            <a:r>
              <a:rPr lang="en-US"/>
              <a:t>“[</a:t>
            </a:r>
            <a:r>
              <a:rPr lang="en-US" dirty="0"/>
              <a:t>NBIS..] is crucial to the future competitiveness of Sweden in data-driven life sciences research, and is helping to keep Sweden in the European forefront in the area.”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Scientific impact:	7/7 (</a:t>
            </a:r>
            <a:r>
              <a:rPr lang="en-US" i="1" dirty="0"/>
              <a:t>“Outstanding”</a:t>
            </a:r>
            <a:r>
              <a:rPr lang="en-US" dirty="0"/>
              <a:t>)</a:t>
            </a:r>
          </a:p>
          <a:p>
            <a:r>
              <a:rPr lang="en-US" dirty="0"/>
              <a:t>Overall score:	7/7 (</a:t>
            </a:r>
            <a:r>
              <a:rPr lang="en-US" i="1" dirty="0"/>
              <a:t>“Outstanding”</a:t>
            </a:r>
            <a:r>
              <a:rPr lang="en-US" dirty="0"/>
              <a:t>)</a:t>
            </a:r>
          </a:p>
        </p:txBody>
      </p:sp>
      <p:pic>
        <p:nvPicPr>
          <p:cNvPr id="6" name="Picture 5" descr="NBISstaff20160926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8624" y="3569486"/>
            <a:ext cx="4767776" cy="224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51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76997" y="6445757"/>
            <a:ext cx="7864749" cy="39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/>
          <a:p>
            <a:pPr eaLnBrk="1" hangingPunct="1"/>
            <a:r>
              <a:rPr lang="en-US" sz="1000" dirty="0"/>
              <a:t>Stephens ZD, Lee SY, </a:t>
            </a:r>
            <a:r>
              <a:rPr lang="en-US" sz="1000" dirty="0" err="1"/>
              <a:t>Faghri</a:t>
            </a:r>
            <a:r>
              <a:rPr lang="en-US" sz="1000" dirty="0"/>
              <a:t> F, Campbell RH, </a:t>
            </a:r>
            <a:r>
              <a:rPr lang="en-US" sz="1000" dirty="0" err="1"/>
              <a:t>Zhai</a:t>
            </a:r>
            <a:r>
              <a:rPr lang="en-US" sz="1000" dirty="0"/>
              <a:t> C, et al. (2015) Big Data: Astronomical or </a:t>
            </a:r>
            <a:r>
              <a:rPr lang="en-US" sz="1000" dirty="0" err="1"/>
              <a:t>Genomical</a:t>
            </a:r>
            <a:r>
              <a:rPr lang="en-US" sz="1000" dirty="0"/>
              <a:t>? </a:t>
            </a:r>
            <a:r>
              <a:rPr lang="en-US" sz="1000" i="1" dirty="0" err="1"/>
              <a:t>PLoS</a:t>
            </a:r>
            <a:r>
              <a:rPr lang="en-US" sz="1000" i="1" dirty="0"/>
              <a:t> </a:t>
            </a:r>
            <a:r>
              <a:rPr lang="en-US" sz="1000" i="1" dirty="0" err="1"/>
              <a:t>Biol</a:t>
            </a:r>
            <a:r>
              <a:rPr lang="en-US" sz="1000" dirty="0"/>
              <a:t> 13:e1002195 </a:t>
            </a:r>
            <a:br>
              <a:rPr lang="en-US" sz="1000" dirty="0"/>
            </a:br>
            <a:r>
              <a:rPr lang="en-US" sz="1000" dirty="0"/>
              <a:t>doi:10.1371/journal.pbio.1002195, </a:t>
            </a:r>
            <a:r>
              <a:rPr lang="en-US" sz="1000" dirty="0">
                <a:hlinkClick r:id="rId3"/>
              </a:rPr>
              <a:t>http://127.0.0.1:8081/plosbiology/article?id=info:doi/10.1371/journal.pbio.1002195</a:t>
            </a:r>
            <a:endParaRPr lang="en-US" sz="1000" dirty="0"/>
          </a:p>
        </p:txBody>
      </p:sp>
      <p:pic>
        <p:nvPicPr>
          <p:cNvPr id="3" name="Picture 2" descr="SeqDevWhite2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18" y="1053373"/>
            <a:ext cx="8657348" cy="513532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11DFBEB-EB06-EB44-B270-5AF6BE9DB70C}"/>
              </a:ext>
            </a:extLst>
          </p:cNvPr>
          <p:cNvSpPr/>
          <p:nvPr/>
        </p:nvSpPr>
        <p:spPr>
          <a:xfrm>
            <a:off x="1029716" y="2519057"/>
            <a:ext cx="2717411" cy="7582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25EE4-5349-4F41-ADC8-943F68F654BC}"/>
              </a:ext>
            </a:extLst>
          </p:cNvPr>
          <p:cNvSpPr txBox="1"/>
          <p:nvPr/>
        </p:nvSpPr>
        <p:spPr>
          <a:xfrm>
            <a:off x="1029716" y="2636589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err="1"/>
              <a:t>First</a:t>
            </a:r>
            <a:r>
              <a:rPr lang="sv-SE" sz="1400" dirty="0"/>
              <a:t> human </a:t>
            </a:r>
            <a:r>
              <a:rPr lang="sv-SE" sz="1400" dirty="0" err="1"/>
              <a:t>genome</a:t>
            </a:r>
            <a:r>
              <a:rPr lang="sv-SE" sz="1400" dirty="0"/>
              <a:t>: 	13 </a:t>
            </a:r>
            <a:r>
              <a:rPr lang="sv-SE" sz="1400" dirty="0" err="1"/>
              <a:t>years</a:t>
            </a:r>
            <a:endParaRPr lang="sv-SE" sz="1400" dirty="0"/>
          </a:p>
          <a:p>
            <a:r>
              <a:rPr lang="sv-SE" sz="1400" dirty="0" err="1"/>
              <a:t>SciLifeLab</a:t>
            </a:r>
            <a:r>
              <a:rPr lang="sv-SE" sz="1400" dirty="0"/>
              <a:t> 2016: 		1 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7396C7-D12F-8B41-A3CD-3729A1BEB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300" y="3517819"/>
            <a:ext cx="2164967" cy="21649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38925" y="4200192"/>
            <a:ext cx="2060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“One million genomes accessible in the EU by 2022”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D478D-2789-BE41-9423-0312621969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5030" y="352752"/>
            <a:ext cx="6245313" cy="572089"/>
          </a:xfrm>
        </p:spPr>
        <p:txBody>
          <a:bodyPr/>
          <a:lstStyle/>
          <a:p>
            <a:r>
              <a:rPr lang="en-US" sz="2500" b="1" dirty="0">
                <a:solidFill>
                  <a:schemeClr val="tx2"/>
                </a:solidFill>
              </a:rPr>
              <a:t>Data growth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23900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787" y="351149"/>
            <a:ext cx="5448108" cy="572089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Production is cheap, analysis is not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933056"/>
            <a:ext cx="2407242" cy="2461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584" y="6317441"/>
            <a:ext cx="67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8105" y="4874397"/>
            <a:ext cx="168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scientists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907704" y="1484784"/>
            <a:ext cx="1800200" cy="122413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0" y="2060848"/>
            <a:ext cx="172819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572000" y="1628800"/>
            <a:ext cx="1728192" cy="86409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72000" y="1412776"/>
            <a:ext cx="1728192" cy="86409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84363" y="1897087"/>
            <a:ext cx="563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72200" y="1412776"/>
            <a:ext cx="1052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Computing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72200" y="1124744"/>
            <a:ext cx="2070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Bioinformatics analyses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835696" y="1268760"/>
            <a:ext cx="0" cy="15121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427984" y="1268760"/>
            <a:ext cx="0" cy="15121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835696" y="2780928"/>
            <a:ext cx="216024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427984" y="2780928"/>
            <a:ext cx="216024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59632" y="1052736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Cost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871421" y="1052736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Cost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47864" y="2051556"/>
            <a:ext cx="563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67744" y="3068960"/>
            <a:ext cx="126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“Per base”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16016" y="3068960"/>
            <a:ext cx="145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“Per project”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63888" y="278092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Year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56176" y="278092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Year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60032" y="4293096"/>
            <a:ext cx="387087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.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45" name="Rounded Rectangle 44"/>
          <p:cNvSpPr/>
          <p:nvPr/>
        </p:nvSpPr>
        <p:spPr>
          <a:xfrm>
            <a:off x="4499992" y="4221088"/>
            <a:ext cx="3672408" cy="151216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44008" y="4365104"/>
            <a:ext cx="34563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NBIS role</a:t>
            </a:r>
          </a:p>
          <a:p>
            <a:r>
              <a:rPr lang="en-US" sz="1400" dirty="0"/>
              <a:t>We want to help the Swedish Life Science community to </a:t>
            </a:r>
            <a:r>
              <a:rPr lang="en-US" sz="1400" b="1" dirty="0"/>
              <a:t>build knowledge</a:t>
            </a:r>
            <a:r>
              <a:rPr lang="en-US" sz="1400" dirty="0"/>
              <a:t> in large-scale data analysis, and to make bioinformatics </a:t>
            </a:r>
            <a:r>
              <a:rPr lang="en-US" sz="1400" b="1" dirty="0"/>
              <a:t>easily accessible</a:t>
            </a:r>
            <a:r>
              <a:rPr lang="en-US" sz="1400" dirty="0"/>
              <a:t> for all.</a:t>
            </a:r>
          </a:p>
        </p:txBody>
      </p:sp>
    </p:spTree>
    <p:extLst>
      <p:ext uri="{BB962C8B-B14F-4D97-AF65-F5344CB8AC3E}">
        <p14:creationId xmlns:p14="http://schemas.microsoft.com/office/powerpoint/2010/main" val="1453873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787" y="351149"/>
            <a:ext cx="5448108" cy="572089"/>
          </a:xfrm>
        </p:spPr>
        <p:txBody>
          <a:bodyPr>
            <a:normAutofit/>
          </a:bodyPr>
          <a:lstStyle/>
          <a:p>
            <a:r>
              <a:rPr lang="en-US" sz="2500" dirty="0"/>
              <a:t>What is bioinformatics?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8" name="Content Placeholder 3">
            <a:extLst>
              <a:ext uri="{FF2B5EF4-FFF2-40B4-BE49-F238E27FC236}">
                <a16:creationId xmlns:a16="http://schemas.microsoft.com/office/drawing/2014/main" id="{E658B293-5457-BE4F-967F-40809446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151" y="1165225"/>
            <a:ext cx="5803698" cy="55481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82394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221F465-4476-4440-8849-69E285B45053}"/>
              </a:ext>
            </a:extLst>
          </p:cNvPr>
          <p:cNvSpPr/>
          <p:nvPr/>
        </p:nvSpPr>
        <p:spPr>
          <a:xfrm>
            <a:off x="2183706" y="3136541"/>
            <a:ext cx="5471621" cy="30047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8322" y="1137821"/>
            <a:ext cx="1246585" cy="8866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17462" y="224794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7578" y="1401225"/>
            <a:ext cx="1457809" cy="922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8648" y="1387700"/>
            <a:ext cx="1158075" cy="8225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0420" y="1540100"/>
            <a:ext cx="1158075" cy="8225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839" y="1425879"/>
            <a:ext cx="680307" cy="9117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9048" y="1362676"/>
            <a:ext cx="1367919" cy="9102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379048" y="2363356"/>
            <a:ext cx="1313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Delivery to SciLifeLab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9272" y="1088527"/>
            <a:ext cx="950541" cy="27158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72771" y="2406171"/>
            <a:ext cx="137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/>
              <a:t>Manual or Automated </a:t>
            </a:r>
          </a:p>
          <a:p>
            <a:pPr algn="ctr"/>
            <a:r>
              <a:rPr lang="en-US" sz="1000" i="1" dirty="0"/>
              <a:t>library preparations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05749" y="2405657"/>
            <a:ext cx="2125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Sequencing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662" y="3515238"/>
            <a:ext cx="1125623" cy="75041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03881" y="4265653"/>
            <a:ext cx="1360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HPC cluster for data processing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3286" y="3519293"/>
            <a:ext cx="766874" cy="876427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901977" y="1835368"/>
            <a:ext cx="388289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837670" y="1860392"/>
            <a:ext cx="388289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580768" y="1860392"/>
            <a:ext cx="388289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764750" y="3890894"/>
            <a:ext cx="388289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563543" y="3890894"/>
            <a:ext cx="388289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cxnSpLocks/>
            <a:endCxn id="25" idx="0"/>
          </p:cNvCxnSpPr>
          <p:nvPr/>
        </p:nvCxnSpPr>
        <p:spPr>
          <a:xfrm rot="5400000">
            <a:off x="4180899" y="-385119"/>
            <a:ext cx="845933" cy="6954781"/>
          </a:xfrm>
          <a:prstGeom prst="bent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484642" y="1835368"/>
            <a:ext cx="388289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99" y="1448006"/>
            <a:ext cx="997296" cy="66486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60656" y="1088527"/>
            <a:ext cx="2968309" cy="152105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7756782" y="3253092"/>
            <a:ext cx="1316454" cy="152105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85" y="349781"/>
            <a:ext cx="6661172" cy="635149"/>
          </a:xfrm>
        </p:spPr>
        <p:txBody>
          <a:bodyPr>
            <a:noAutofit/>
          </a:bodyPr>
          <a:lstStyle/>
          <a:p>
            <a:r>
              <a:rPr lang="en-US" sz="2400" dirty="0"/>
              <a:t>Example support project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3829F60-5A95-0347-A9BF-4C7F99B266E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2717" y="3222650"/>
            <a:ext cx="1252994" cy="667795"/>
          </a:xfrm>
          <a:prstGeom prst="rect">
            <a:avLst/>
          </a:prstGeom>
        </p:spPr>
      </p:pic>
      <p:pic>
        <p:nvPicPr>
          <p:cNvPr id="48" name="Content Placeholder 6">
            <a:extLst>
              <a:ext uri="{FF2B5EF4-FFF2-40B4-BE49-F238E27FC236}">
                <a16:creationId xmlns:a16="http://schemas.microsoft.com/office/drawing/2014/main" id="{20607EE1-7FF4-9B43-B6A7-6F3513D250F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9362" y="3157681"/>
            <a:ext cx="3206481" cy="2745695"/>
          </a:xfrm>
          <a:prstGeom prst="rect">
            <a:avLst/>
          </a:prstGeom>
        </p:spPr>
      </p:pic>
      <p:pic>
        <p:nvPicPr>
          <p:cNvPr id="52" name="Content Placeholder 6">
            <a:extLst>
              <a:ext uri="{FF2B5EF4-FFF2-40B4-BE49-F238E27FC236}">
                <a16:creationId xmlns:a16="http://schemas.microsoft.com/office/drawing/2014/main" id="{E3AED503-1433-0748-93BB-68BC3F73E90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1"/>
          <a:stretch/>
        </p:blipFill>
        <p:spPr>
          <a:xfrm>
            <a:off x="5360172" y="4008120"/>
            <a:ext cx="2229285" cy="182192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1F64165-9D85-8748-A99E-3AB9C8563492}"/>
              </a:ext>
            </a:extLst>
          </p:cNvPr>
          <p:cNvSpPr txBox="1"/>
          <p:nvPr/>
        </p:nvSpPr>
        <p:spPr>
          <a:xfrm>
            <a:off x="-58265" y="6510929"/>
            <a:ext cx="48959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“The molecular landscape of high-risk early breast cancer: comprehensive biomarker analysis of a phase III adjuvant population.”  </a:t>
            </a:r>
            <a:r>
              <a:rPr lang="en-US" sz="700" i="1" dirty="0">
                <a:hlinkClick r:id="rId15"/>
              </a:rPr>
              <a:t>http://</a:t>
            </a:r>
            <a:r>
              <a:rPr lang="en-US" sz="700" i="1" dirty="0" err="1">
                <a:hlinkClick r:id="rId15"/>
              </a:rPr>
              <a:t>www.nature.com</a:t>
            </a:r>
            <a:r>
              <a:rPr lang="en-US" sz="700" i="1" dirty="0">
                <a:hlinkClick r:id="rId15"/>
              </a:rPr>
              <a:t>/articles/npjbcancer201622</a:t>
            </a:r>
            <a:endParaRPr lang="en-US" sz="700" i="1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4830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786" y="351149"/>
            <a:ext cx="6380951" cy="572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The Swedish Bioinformatics Advisory Program</a:t>
            </a:r>
            <a:endParaRPr lang="en-US" sz="2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61EF3-80D2-764D-9372-EE79477E3248}"/>
              </a:ext>
            </a:extLst>
          </p:cNvPr>
          <p:cNvSpPr txBox="1"/>
          <p:nvPr/>
        </p:nvSpPr>
        <p:spPr>
          <a:xfrm>
            <a:off x="1179239" y="1122968"/>
            <a:ext cx="74196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PhD students get a senior bioinformatician as a personal advisor during 2 years of their PhD. </a:t>
            </a:r>
            <a:r>
              <a:rPr lang="en-US" dirty="0"/>
              <a:t>Monthly project meetings + t</a:t>
            </a:r>
            <a:r>
              <a:rPr lang="en-US" sz="1800" dirty="0"/>
              <a:t>wo grand meetings per year to aid networking and knowledge transfer. </a:t>
            </a:r>
          </a:p>
          <a:p>
            <a:endParaRPr lang="en-US" sz="1800" dirty="0"/>
          </a:p>
          <a:p>
            <a:r>
              <a:rPr lang="en-US" sz="1800" dirty="0">
                <a:hlinkClick r:id="rId3"/>
              </a:rPr>
              <a:t>www.scilifelab.se/education/mentorship/the-swedish-bioinformatics-advisory-program/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53E19-2F6B-5A4A-816D-9BAFF2FDB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377" y="3519221"/>
            <a:ext cx="2356623" cy="1765194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D878B48-1ED6-3A46-8D98-E26E52E2B0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0854291"/>
              </p:ext>
            </p:extLst>
          </p:nvPr>
        </p:nvGraphicFramePr>
        <p:xfrm>
          <a:off x="159515" y="3519221"/>
          <a:ext cx="6627862" cy="2886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44069098"/>
      </p:ext>
    </p:extLst>
  </p:cSld>
  <p:clrMapOvr>
    <a:masterClrMapping/>
  </p:clrMapOvr>
</p:sld>
</file>

<file path=ppt/theme/theme1.xml><?xml version="1.0" encoding="utf-8"?>
<a:theme xmlns:a="http://schemas.openxmlformats.org/drawingml/2006/main" name="SciLifeLab_powerpoint_template-1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SciLifeLab_powerpoint_template-1.potx</Template>
  <TotalTime>28318</TotalTime>
  <Words>524</Words>
  <Application>Microsoft Macintosh PowerPoint</Application>
  <PresentationFormat>On-screen Show (4:3)</PresentationFormat>
  <Paragraphs>110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ArialMT</vt:lpstr>
      <vt:lpstr>Calibri</vt:lpstr>
      <vt:lpstr>SciLifeLab_powerpoint_template-1</vt:lpstr>
      <vt:lpstr>1_Office-tema</vt:lpstr>
      <vt:lpstr>2_Office-tema</vt:lpstr>
      <vt:lpstr>PowerPoint Presentation</vt:lpstr>
      <vt:lpstr>SciLifeLab platforms</vt:lpstr>
      <vt:lpstr>NBIS - Support, Tools and Training</vt:lpstr>
      <vt:lpstr>Evaluation, Research Council</vt:lpstr>
      <vt:lpstr>Data growth</vt:lpstr>
      <vt:lpstr>Production is cheap, analysis is not</vt:lpstr>
      <vt:lpstr>What is bioinformatics?</vt:lpstr>
      <vt:lpstr>Example support project</vt:lpstr>
      <vt:lpstr>The Swedish Bioinformatics Advisory Program</vt:lpstr>
      <vt:lpstr>RaukR</vt:lpstr>
      <vt:lpstr>SweGen</vt:lpstr>
      <vt:lpstr>Covid19Portal</vt:lpstr>
      <vt:lpstr>Thanks for listening!</vt:lpstr>
    </vt:vector>
  </TitlesOfParts>
  <Company>Rudström Design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 1</dc:title>
  <dc:creator>Tomas. Rudstrom</dc:creator>
  <cp:lastModifiedBy>Microsoft Office User</cp:lastModifiedBy>
  <cp:revision>184</cp:revision>
  <dcterms:created xsi:type="dcterms:W3CDTF">2015-02-16T18:25:46Z</dcterms:created>
  <dcterms:modified xsi:type="dcterms:W3CDTF">2020-06-15T08:34:28Z</dcterms:modified>
</cp:coreProperties>
</file>